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0" r:id="rId3"/>
  </p:sldMasterIdLst>
  <p:notesMasterIdLst>
    <p:notesMasterId r:id="rId38"/>
  </p:notesMasterIdLst>
  <p:sldIdLst>
    <p:sldId id="257" r:id="rId4"/>
    <p:sldId id="352" r:id="rId5"/>
    <p:sldId id="483" r:id="rId6"/>
    <p:sldId id="484" r:id="rId7"/>
    <p:sldId id="485" r:id="rId8"/>
    <p:sldId id="495" r:id="rId9"/>
    <p:sldId id="496" r:id="rId10"/>
    <p:sldId id="493" r:id="rId11"/>
    <p:sldId id="494" r:id="rId12"/>
    <p:sldId id="479" r:id="rId13"/>
    <p:sldId id="480" r:id="rId14"/>
    <p:sldId id="468" r:id="rId15"/>
    <p:sldId id="476" r:id="rId16"/>
    <p:sldId id="488" r:id="rId17"/>
    <p:sldId id="504" r:id="rId18"/>
    <p:sldId id="505" r:id="rId19"/>
    <p:sldId id="499" r:id="rId20"/>
    <p:sldId id="503" r:id="rId21"/>
    <p:sldId id="506" r:id="rId22"/>
    <p:sldId id="501" r:id="rId23"/>
    <p:sldId id="500" r:id="rId24"/>
    <p:sldId id="502" r:id="rId25"/>
    <p:sldId id="507" r:id="rId26"/>
    <p:sldId id="508" r:id="rId27"/>
    <p:sldId id="509" r:id="rId28"/>
    <p:sldId id="489" r:id="rId29"/>
    <p:sldId id="490" r:id="rId30"/>
    <p:sldId id="491" r:id="rId31"/>
    <p:sldId id="492" r:id="rId32"/>
    <p:sldId id="481" r:id="rId33"/>
    <p:sldId id="482" r:id="rId34"/>
    <p:sldId id="497" r:id="rId35"/>
    <p:sldId id="498" r:id="rId36"/>
    <p:sldId id="3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DFA"/>
    <a:srgbClr val="FF9900"/>
    <a:srgbClr val="FFFF00"/>
    <a:srgbClr val="006600"/>
    <a:srgbClr val="CC66FF"/>
    <a:srgbClr val="00CC00"/>
    <a:srgbClr val="CC0099"/>
    <a:srgbClr val="009999"/>
    <a:srgbClr val="85AB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6416" autoAdjust="0"/>
  </p:normalViewPr>
  <p:slideViewPr>
    <p:cSldViewPr snapToGrid="0">
      <p:cViewPr varScale="1">
        <p:scale>
          <a:sx n="123" d="100"/>
          <a:sy n="123" d="100"/>
        </p:scale>
        <p:origin x="11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  <a:pPr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0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23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18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43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4953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2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8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47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209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84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5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34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86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77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785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88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0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04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7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871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58" y="1459086"/>
            <a:ext cx="10031970" cy="48838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</p:spPr>
        <p:txBody>
          <a:bodyPr lIns="121917" tIns="60958" rIns="121917" bIns="60958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55187" y="6327931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34868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24" y="1515100"/>
            <a:ext cx="6965831" cy="47875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5187" y="6327931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 lIns="121917" tIns="60958" rIns="121917" bIns="60958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Language Modeling to MT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73" y="1543104"/>
            <a:ext cx="5528254" cy="4890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9511" y="6377695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Bengio</a:t>
            </a:r>
            <a:r>
              <a:rPr lang="en-US" dirty="0" smtClean="0"/>
              <a:t> et al. JMLR 2003]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7" y="523297"/>
            <a:ext cx="11558015" cy="935791"/>
          </a:xfrm>
        </p:spPr>
        <p:txBody>
          <a:bodyPr lIns="91438" tIns="45719" rIns="91438" bIns="45719"/>
          <a:lstStyle/>
          <a:p>
            <a:r>
              <a:rPr lang="en-US" dirty="0" smtClean="0"/>
              <a:t>Multilingual Embeddings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2" y="1736087"/>
            <a:ext cx="5501609" cy="339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98" y="1790953"/>
            <a:ext cx="6111703" cy="3289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5489" y="6193540"/>
            <a:ext cx="6000421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[Hermann and </a:t>
            </a:r>
            <a:r>
              <a:rPr lang="en-US" dirty="0" err="1" smtClean="0"/>
              <a:t>Blunsom</a:t>
            </a:r>
            <a:r>
              <a:rPr lang="en-US" dirty="0"/>
              <a:t> </a:t>
            </a:r>
            <a:r>
              <a:rPr lang="en-US" dirty="0" smtClean="0"/>
              <a:t>2013: </a:t>
            </a:r>
            <a:r>
              <a:rPr lang="en-US" dirty="0"/>
              <a:t>https://</a:t>
            </a:r>
            <a:r>
              <a:rPr lang="en-US" dirty="0" smtClean="0"/>
              <a:t>arxiv.org/abs/1312.6173]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6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6E99-86DA-E849-B74A-CA1F15F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RNNs as Encoder and Decoder</a:t>
            </a:r>
          </a:p>
        </p:txBody>
      </p:sp>
      <p:pic>
        <p:nvPicPr>
          <p:cNvPr id="61442" name="Picture 2" descr="https://lh4.googleusercontent.com/5acxrkaTWUP21aJTpA49FMHSsblORJJp9YgQ2n9NHv6AwftCFXshyhaev0AS5X4yWsIgP7KfKCoZiQReuJazN0ZKyWIZR6TG5QEUFoMAMptAsUZlQg2BCfqDLj4rMyZlj9qdIHFp">
            <a:extLst>
              <a:ext uri="{FF2B5EF4-FFF2-40B4-BE49-F238E27FC236}">
                <a16:creationId xmlns:a16="http://schemas.microsoft.com/office/drawing/2014/main" id="{702B07DE-D8E0-124A-AA2A-9B3FF9BE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21" y="2233670"/>
            <a:ext cx="8329072" cy="30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71751" y="58055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nlp.stanford.edu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/pubs/luong2016iclr_multi.pdf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47" y="518030"/>
            <a:ext cx="11174626" cy="57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8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86" y="546410"/>
            <a:ext cx="10435455" cy="524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7" y="908049"/>
            <a:ext cx="11174626" cy="50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94" y="101719"/>
            <a:ext cx="8357530" cy="616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8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6" y="717549"/>
            <a:ext cx="11327008" cy="54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Sequence-to-sequence and Neural Machine Translation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4585" y="62711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15" y="0"/>
            <a:ext cx="9193670" cy="119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88" y="1193800"/>
            <a:ext cx="6308862" cy="55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Decoding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0" y="1371599"/>
            <a:ext cx="10837835" cy="5111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6985" y="6423531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Decoding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79" y="1243261"/>
            <a:ext cx="9804654" cy="51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7247" y="260405"/>
            <a:ext cx="11243733" cy="935791"/>
          </a:xfrm>
        </p:spPr>
        <p:txBody>
          <a:bodyPr/>
          <a:lstStyle/>
          <a:p>
            <a:r>
              <a:rPr lang="en-US" dirty="0" smtClean="0"/>
              <a:t>Domain Transfer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52" y="1113871"/>
            <a:ext cx="8080758" cy="54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87" y="194310"/>
            <a:ext cx="7701114" cy="605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24946" y="6304585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[Koehn 2017]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74" y="1543050"/>
            <a:ext cx="1097145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4C82-D682-FE43-8C2A-4AA1150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B00E-0D52-1D47-A56E-6294C9EC1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07" y="1849867"/>
            <a:ext cx="7395587" cy="39881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For every input word in the sentence, it is first used to index a word embedding matrix to get its embedding.</a:t>
            </a:r>
          </a:p>
          <a:p>
            <a:pPr>
              <a:lnSpc>
                <a:spcPct val="120000"/>
              </a:lnSpc>
            </a:pPr>
            <a:r>
              <a:rPr lang="en-US" dirty="0"/>
              <a:t>Then the encoder produces an output vector and a hidden state from the word embedding and the previous hidden state. </a:t>
            </a:r>
          </a:p>
          <a:p>
            <a:pPr>
              <a:lnSpc>
                <a:spcPct val="120000"/>
              </a:lnSpc>
            </a:pPr>
            <a:r>
              <a:rPr lang="en-US" dirty="0"/>
              <a:t>The hidden state is used for the next input word.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initial hidden state is initialized as a zero vector.</a:t>
            </a:r>
          </a:p>
        </p:txBody>
      </p:sp>
      <p:pic>
        <p:nvPicPr>
          <p:cNvPr id="62466" name="Picture 2" descr="https://lh6.googleusercontent.com/viF5hi3PAj0RjDJ1uO3INm_zuiKIu7n-d9fpKuBbfIXK6IuSRUPdvREgdCfrHtGmhuYghrByp92qX7B_NUGYKMGcTxrnJ9rvSkRZnWEplEwFx5f_mKIrkZ9uUk1Ak83MXhaecwVt">
            <a:extLst>
              <a:ext uri="{FF2B5EF4-FFF2-40B4-BE49-F238E27FC236}">
                <a16:creationId xmlns:a16="http://schemas.microsoft.com/office/drawing/2014/main" id="{B6A18387-E3A2-E644-9E6B-8D78ADB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40" y="1961756"/>
            <a:ext cx="3642360" cy="352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1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4C82-D682-FE43-8C2A-4AA1150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B00E-0D52-1D47-A56E-6294C9EC1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67" y="1647930"/>
            <a:ext cx="8988753" cy="463229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decoder is another RNN that outputs a sequence of words.</a:t>
            </a:r>
          </a:p>
          <a:p>
            <a:pPr>
              <a:lnSpc>
                <a:spcPct val="120000"/>
              </a:lnSpc>
            </a:pPr>
            <a:r>
              <a:rPr lang="en-US" dirty="0"/>
              <a:t> The simple decoder uses only the last output of the encoder, which is called context vector.</a:t>
            </a:r>
          </a:p>
          <a:p>
            <a:pPr>
              <a:lnSpc>
                <a:spcPct val="120000"/>
              </a:lnSpc>
            </a:pPr>
            <a:r>
              <a:rPr lang="en-US" dirty="0"/>
              <a:t>At each step, the decoder takes an input word and the previous hidden state.</a:t>
            </a:r>
          </a:p>
          <a:p>
            <a:pPr>
              <a:lnSpc>
                <a:spcPct val="120000"/>
              </a:lnSpc>
            </a:pPr>
            <a:r>
              <a:rPr lang="en-US" dirty="0"/>
              <a:t> At the very beginning, the input token is the start-of-sentence&lt;SOS&gt;token, and the hidden state is the context vector encoding the meaning of the source sentence.</a:t>
            </a:r>
          </a:p>
          <a:p>
            <a:pPr>
              <a:lnSpc>
                <a:spcPct val="120000"/>
              </a:lnSpc>
            </a:pPr>
            <a:r>
              <a:rPr lang="en-US" dirty="0"/>
              <a:t> Then the decoder will work as illustrated below to produce an output vector and a hidden state for next step.</a:t>
            </a:r>
          </a:p>
          <a:p>
            <a:pPr>
              <a:lnSpc>
                <a:spcPct val="120000"/>
              </a:lnSpc>
            </a:pPr>
            <a:r>
              <a:rPr lang="en-US" dirty="0"/>
              <a:t> The output vector is a probability distribution over the target language vocabulary.</a:t>
            </a:r>
          </a:p>
        </p:txBody>
      </p:sp>
      <p:pic>
        <p:nvPicPr>
          <p:cNvPr id="63490" name="Picture 2" descr="https://lh6.googleusercontent.com/zR6Dd9m10wboTFHsH1ecY6ja8wwQ4ymef_P0bJkNOgUBKTVOv4Wb4HqfMPqiuWN1TNgig2CRxML-442TGkPVjjhP77HvHhR6iB6RgPCzude-TEMHwhK7asXdCP8uff2JZqyLtw-J">
            <a:extLst>
              <a:ext uri="{FF2B5EF4-FFF2-40B4-BE49-F238E27FC236}">
                <a16:creationId xmlns:a16="http://schemas.microsoft.com/office/drawing/2014/main" id="{3859BF6D-5536-6D4B-9463-CAA355FD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480" y="1756410"/>
            <a:ext cx="2717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8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4C82-D682-FE43-8C2A-4AA1150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Adding </a:t>
            </a:r>
            <a:r>
              <a:rPr lang="en-US" sz="4400" dirty="0"/>
              <a:t>Attention </a:t>
            </a:r>
            <a:r>
              <a:rPr lang="en-US" sz="4400" dirty="0" smtClean="0"/>
              <a:t>to the Decoder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B00E-0D52-1D47-A56E-6294C9EC1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2337"/>
            <a:ext cx="10972800" cy="40572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simple decoder takes the final hidden state of the encoder and uses that to decode the target </a:t>
            </a:r>
            <a:r>
              <a:rPr lang="en-US" dirty="0" smtClean="0"/>
              <a:t>sentence. This </a:t>
            </a:r>
            <a:r>
              <a:rPr lang="en-US" dirty="0"/>
              <a:t>requires to encode the entire sentence into a single fixed-size vector, which is difficult.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To </a:t>
            </a:r>
            <a:r>
              <a:rPr lang="en-US" dirty="0"/>
              <a:t>solve this, we use the attention mechanism such that all the hidden states of the encoder are used to decode the target sentence.</a:t>
            </a:r>
          </a:p>
        </p:txBody>
      </p:sp>
    </p:spTree>
    <p:extLst>
      <p:ext uri="{BB962C8B-B14F-4D97-AF65-F5344CB8AC3E}">
        <p14:creationId xmlns:p14="http://schemas.microsoft.com/office/powerpoint/2010/main" val="16141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D599-225A-7B4E-B7F7-ABD2968F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F5EDAB-BBAF-F548-BBE9-6310183AB1BC}"/>
              </a:ext>
            </a:extLst>
          </p:cNvPr>
          <p:cNvSpPr/>
          <p:nvPr/>
        </p:nvSpPr>
        <p:spPr>
          <a:xfrm>
            <a:off x="1424940" y="23819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FFF7C6-DAD3-6B40-AA99-2B70A39EB35C}"/>
              </a:ext>
            </a:extLst>
          </p:cNvPr>
          <p:cNvSpPr txBox="1">
            <a:spLocks/>
          </p:cNvSpPr>
          <p:nvPr/>
        </p:nvSpPr>
        <p:spPr>
          <a:xfrm>
            <a:off x="474133" y="1711960"/>
            <a:ext cx="5656079" cy="360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333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At each step of decoding, the decoder attention focuses on different parts of the input sentence.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604" y="1281804"/>
            <a:ext cx="4391163" cy="54117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5672" y="6185909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Bahdanau</a:t>
            </a:r>
            <a:r>
              <a:rPr lang="en-US" dirty="0"/>
              <a:t>, Cho, </a:t>
            </a:r>
            <a:r>
              <a:rPr lang="en-US" dirty="0" err="1"/>
              <a:t>Bengio</a:t>
            </a:r>
            <a:r>
              <a:rPr lang="en-US" dirty="0"/>
              <a:t> </a:t>
            </a:r>
            <a:r>
              <a:rPr lang="en-US" dirty="0" smtClean="0"/>
              <a:t>ICLR 2015]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 (MT)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C93379B-0EB4-DC4D-9080-7F63024B7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>
            <a:normAutofit/>
          </a:bodyPr>
          <a:lstStyle/>
          <a:p>
            <a:r>
              <a:rPr lang="en-US" altLang="zh-CN" dirty="0"/>
              <a:t>Goal: Translate text from one language to the other</a:t>
            </a:r>
          </a:p>
          <a:p>
            <a:pPr lvl="1"/>
            <a:r>
              <a:rPr lang="en-US" altLang="zh-CN" dirty="0"/>
              <a:t>Both Language Understanding and Language Generation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7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4" tIns="60957" rIns="121914" bIns="60957"/>
          <a:lstStyle/>
          <a:p>
            <a:r>
              <a:rPr lang="en-US" dirty="0" smtClean="0"/>
              <a:t>Google Neural Translation System</a:t>
            </a:r>
            <a:endParaRPr lang="en-US" dirty="0"/>
          </a:p>
        </p:txBody>
      </p:sp>
      <p:pic>
        <p:nvPicPr>
          <p:cNvPr id="1027" name="Picture 3" descr="C:\Users\Dragomir Radev\Dropbox\Drago\nmt-model-fa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81" y="1815119"/>
            <a:ext cx="8128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73218" y="6183428"/>
            <a:ext cx="9808660" cy="40010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r>
              <a:rPr lang="en-US" dirty="0"/>
              <a:t>https://research.googleblog.com/2016/09/a-neural-network-for-machine.html</a:t>
            </a:r>
          </a:p>
        </p:txBody>
      </p:sp>
    </p:spTree>
    <p:extLst>
      <p:ext uri="{BB962C8B-B14F-4D97-AF65-F5344CB8AC3E}">
        <p14:creationId xmlns:p14="http://schemas.microsoft.com/office/powerpoint/2010/main" val="38807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4" tIns="60957" rIns="121914" bIns="60957"/>
          <a:lstStyle/>
          <a:p>
            <a:r>
              <a:rPr lang="en-US" dirty="0" smtClean="0"/>
              <a:t>Google Neural Translation System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3275" y="6245953"/>
            <a:ext cx="8133140" cy="400103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r>
              <a:rPr lang="en-US" dirty="0"/>
              <a:t>https://research.googleblog.com/2016/09/a-neural-network-for-machine.html</a:t>
            </a:r>
          </a:p>
        </p:txBody>
      </p:sp>
      <p:pic>
        <p:nvPicPr>
          <p:cNvPr id="13314" name="Picture 2" descr="https://1.bp.blogspot.com/-jOLa-LdidQU/V-qV2oJn1aI/AAAAAAAABPg/-6OhKKPhxT89Vs9HhyKMEnyG_0ncWGjJQCLcB/s640/image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6" y="1346258"/>
            <a:ext cx="8475146" cy="489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8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5" y="226115"/>
            <a:ext cx="11243733" cy="935791"/>
          </a:xfrm>
        </p:spPr>
        <p:txBody>
          <a:bodyPr/>
          <a:lstStyle/>
          <a:p>
            <a:r>
              <a:rPr lang="en-US" dirty="0" smtClean="0"/>
              <a:t>Data Needs: SMT vs. NMT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05" y="1374656"/>
            <a:ext cx="6078855" cy="5483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06890" y="6069330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Philipp Koehn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688C-9009-F948-96C5-CB017B94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Software/Code in Homework5 - NMT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59E3A-2125-DC48-BC82-BB686778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9086"/>
            <a:ext cx="10972800" cy="51758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Processing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Read normalize, filter sentence pairs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prepare_data.py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PyTorch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Build, Train, Evaluate NMT model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run_nmt.py</a:t>
            </a:r>
            <a:r>
              <a:rPr lang="en-US" dirty="0"/>
              <a:t>, </a:t>
            </a:r>
            <a:r>
              <a:rPr lang="en-US" dirty="0" err="1"/>
              <a:t>network.py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Matplotlib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Plot Attention produced by NMT model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Plot.py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BLEU evaluator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Calcualte</a:t>
            </a:r>
            <a:r>
              <a:rPr lang="en-US" dirty="0"/>
              <a:t> BLEU scores given system outputs and gold standard sentences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Bleu.py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5842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in Machine Translation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85DFAB-F4E5-D94C-A5A9-2ECC5807E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32" y="1668780"/>
            <a:ext cx="6877768" cy="431900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BD5D23-48CA-AB45-82AC-FF348CB5A0C6}"/>
              </a:ext>
            </a:extLst>
          </p:cNvPr>
          <p:cNvSpPr/>
          <p:nvPr/>
        </p:nvSpPr>
        <p:spPr>
          <a:xfrm>
            <a:off x="3055620" y="6367195"/>
            <a:ext cx="8130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</a:t>
            </a:r>
            <a:r>
              <a:rPr lang="en-US" sz="1400" dirty="0" err="1"/>
              <a:t>nmt</a:t>
            </a:r>
            <a:r>
              <a:rPr lang="en-US" sz="1400" dirty="0"/>
              <a:t>/Luong-Cho-Manning-NMT-ACL2016-v4.pdf</a:t>
            </a:r>
          </a:p>
        </p:txBody>
      </p:sp>
    </p:spTree>
    <p:extLst>
      <p:ext uri="{BB962C8B-B14F-4D97-AF65-F5344CB8AC3E}">
        <p14:creationId xmlns:p14="http://schemas.microsoft.com/office/powerpoint/2010/main" val="14485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1AFE-3E47-6549-993D-84BBF4AF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D75F-8D0A-C64A-B4C5-6E6FE552D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86781"/>
            <a:ext cx="10972800" cy="3603988"/>
          </a:xfrm>
        </p:spPr>
        <p:txBody>
          <a:bodyPr/>
          <a:lstStyle/>
          <a:p>
            <a:r>
              <a:rPr lang="en-US" dirty="0"/>
              <a:t>Rise in early 90s</a:t>
            </a:r>
          </a:p>
          <a:p>
            <a:r>
              <a:rPr lang="en-US" dirty="0"/>
              <a:t>Exploit Parallel Text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Word </a:t>
            </a:r>
            <a:r>
              <a:rPr lang="en-US" dirty="0"/>
              <a:t>alignment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3070B-E63F-9B4A-A704-13D37A62F69E}"/>
              </a:ext>
            </a:extLst>
          </p:cNvPr>
          <p:cNvSpPr/>
          <p:nvPr/>
        </p:nvSpPr>
        <p:spPr>
          <a:xfrm>
            <a:off x="9951720" y="6460569"/>
            <a:ext cx="2415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Slide credit to Karl </a:t>
            </a:r>
            <a:r>
              <a:rPr lang="en-US" sz="1400" dirty="0" err="1"/>
              <a:t>Stratos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607CB-EFD9-BE4C-82FC-23AA7D15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2765992"/>
            <a:ext cx="5928360" cy="1170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22BAF-2986-4148-995E-064C578F8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4476854"/>
            <a:ext cx="5554980" cy="19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DE7E-741C-C841-8D9C-58BF7198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F542B-2E44-624F-8F14-37EA1971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8458"/>
            <a:ext cx="10972800" cy="2116282"/>
          </a:xfrm>
        </p:spPr>
        <p:txBody>
          <a:bodyPr/>
          <a:lstStyle/>
          <a:p>
            <a:r>
              <a:rPr lang="en-US" dirty="0"/>
              <a:t>Modeling the machine translation using neural networks</a:t>
            </a:r>
          </a:p>
          <a:p>
            <a:pPr lvl="1"/>
            <a:r>
              <a:rPr lang="en-US" dirty="0"/>
              <a:t>Encoder for language understanding in source language</a:t>
            </a:r>
          </a:p>
          <a:p>
            <a:pPr lvl="1"/>
            <a:r>
              <a:rPr lang="en-US" dirty="0"/>
              <a:t>Decoder for language generation in target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B221-E215-AF4E-AB16-5FF35DEBB472}"/>
              </a:ext>
            </a:extLst>
          </p:cNvPr>
          <p:cNvSpPr/>
          <p:nvPr/>
        </p:nvSpPr>
        <p:spPr>
          <a:xfrm>
            <a:off x="3055620" y="6367195"/>
            <a:ext cx="8130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nlp.stanford.edu</a:t>
            </a:r>
            <a:r>
              <a:rPr lang="en-US" sz="1400" dirty="0"/>
              <a:t>/projects/</a:t>
            </a:r>
            <a:r>
              <a:rPr lang="en-US" sz="1400" dirty="0" err="1"/>
              <a:t>nmt</a:t>
            </a:r>
            <a:r>
              <a:rPr lang="en-US" sz="1400" dirty="0"/>
              <a:t>/Luong-Cho-Manning-NMT-ACL2016-v4.pdf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96B34-EDB9-074A-AFA4-84C30896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758499"/>
            <a:ext cx="7082924" cy="24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6E99-86DA-E849-B74A-CA1F15F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</a:t>
            </a:r>
            <a:r>
              <a:rPr lang="en-US" dirty="0"/>
              <a:t>as Encoder and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7A182-2063-9244-B352-150EA8EB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901132"/>
            <a:ext cx="11538857" cy="3603988"/>
          </a:xfrm>
        </p:spPr>
        <p:txBody>
          <a:bodyPr>
            <a:noAutofit/>
          </a:bodyPr>
          <a:lstStyle/>
          <a:p>
            <a:r>
              <a:rPr lang="en-US" sz="2800" dirty="0" smtClean="0"/>
              <a:t>MT is essentially a task in which some structured input gets converted to a structured output</a:t>
            </a:r>
          </a:p>
          <a:p>
            <a:r>
              <a:rPr lang="en-US" sz="2800" dirty="0" smtClean="0"/>
              <a:t>A </a:t>
            </a:r>
            <a:r>
              <a:rPr lang="en-US" sz="2800" dirty="0"/>
              <a:t>Recurrent Neural Network, or RNN, is a network that operates on a sequence and uses its own output as input for subsequent steps.</a:t>
            </a:r>
          </a:p>
          <a:p>
            <a:r>
              <a:rPr lang="en-US" sz="2800" dirty="0"/>
              <a:t>A sequence-to-sequence network, or Encoder Decoder network, is a model consisting of two RNNs called the encoder and the decoder.</a:t>
            </a:r>
          </a:p>
          <a:p>
            <a:r>
              <a:rPr lang="en-US" sz="2800" dirty="0"/>
              <a:t>The encoder reads an input sequence and outputs vectors, and the decoder reads encoder outputs as input to produce an output sequence.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44361" y="6411951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Rui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7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4" tIns="60957" rIns="121914" bIns="60957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4" y="1655808"/>
            <a:ext cx="11808661" cy="429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55188" y="6327932"/>
            <a:ext cx="3171057" cy="369330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2556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40" y="1306286"/>
            <a:ext cx="7774009" cy="52116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72436" y="6335529"/>
            <a:ext cx="3171057" cy="369330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dirty="0" err="1"/>
              <a:t>Sutskever</a:t>
            </a:r>
            <a:r>
              <a:rPr lang="en-US" dirty="0"/>
              <a:t>, Le, and </a:t>
            </a:r>
            <a:r>
              <a:rPr lang="en-US" dirty="0" err="1"/>
              <a:t>Vinyals</a:t>
            </a:r>
            <a:r>
              <a:rPr lang="en-US" dirty="0"/>
              <a:t> 2014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8668" y="523297"/>
            <a:ext cx="11243733" cy="935791"/>
          </a:xfrm>
        </p:spPr>
        <p:txBody>
          <a:bodyPr lIns="121914" tIns="60957" rIns="121914" bIns="60957"/>
          <a:lstStyle/>
          <a:p>
            <a:r>
              <a:rPr lang="en-US" dirty="0" smtClean="0"/>
              <a:t>Sequence to Sequence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12934</TotalTime>
  <Words>655</Words>
  <Application>Microsoft Office PowerPoint</Application>
  <PresentationFormat>Widescreen</PresentationFormat>
  <Paragraphs>93</Paragraphs>
  <Slides>34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宋体</vt:lpstr>
      <vt:lpstr>Arial</vt:lpstr>
      <vt:lpstr>Calibri</vt:lpstr>
      <vt:lpstr>Georgia</vt:lpstr>
      <vt:lpstr>Lucida Grande</vt:lpstr>
      <vt:lpstr>Rockwell Extra Bold</vt:lpstr>
      <vt:lpstr>Times New Roman</vt:lpstr>
      <vt:lpstr>UM-coursera-052814</vt:lpstr>
      <vt:lpstr>1_UM-coursera-052814</vt:lpstr>
      <vt:lpstr>2_UM-coursera-052814</vt:lpstr>
      <vt:lpstr>NLP</vt:lpstr>
      <vt:lpstr>Deep Learning</vt:lpstr>
      <vt:lpstr>Machine Translation (MT)</vt:lpstr>
      <vt:lpstr>Progress in Machine Translation</vt:lpstr>
      <vt:lpstr>Statistical Machine Translation</vt:lpstr>
      <vt:lpstr>Neural Machine Translation</vt:lpstr>
      <vt:lpstr>RNN as Encoder and Decoder</vt:lpstr>
      <vt:lpstr>Sequence to Sequence Model</vt:lpstr>
      <vt:lpstr>Sequence to Sequence Model</vt:lpstr>
      <vt:lpstr>Sequence to Sequence Model</vt:lpstr>
      <vt:lpstr>Sequence to Sequence Model</vt:lpstr>
      <vt:lpstr>From Language Modeling to MT</vt:lpstr>
      <vt:lpstr>Multilingual Embeddings</vt:lpstr>
      <vt:lpstr>Use RNNs as Encoder and Decoder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Beam Decoding</vt:lpstr>
      <vt:lpstr>Beam Decoding</vt:lpstr>
      <vt:lpstr>Domain Transfer</vt:lpstr>
      <vt:lpstr>PowerPoint Presentation</vt:lpstr>
      <vt:lpstr>PowerPoint Presentation</vt:lpstr>
      <vt:lpstr>GRU Encoder</vt:lpstr>
      <vt:lpstr>GRU Decoder</vt:lpstr>
      <vt:lpstr>Adding Attention to the Decoder</vt:lpstr>
      <vt:lpstr>Attention Illustration</vt:lpstr>
      <vt:lpstr>Google Neural Translation System</vt:lpstr>
      <vt:lpstr>Google Neural Translation System</vt:lpstr>
      <vt:lpstr>Data Needs: SMT vs. NMT</vt:lpstr>
      <vt:lpstr>Software/Code in Homework5 - NMT</vt:lpstr>
      <vt:lpstr>NLP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Finegan-Dollak, Catherine</dc:creator>
  <cp:lastModifiedBy>Dragomir Radev</cp:lastModifiedBy>
  <cp:revision>274</cp:revision>
  <dcterms:created xsi:type="dcterms:W3CDTF">2016-03-20T23:07:08Z</dcterms:created>
  <dcterms:modified xsi:type="dcterms:W3CDTF">2019-04-17T18:23:31Z</dcterms:modified>
</cp:coreProperties>
</file>